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25" r:id="rId1"/>
    <p:sldMasterId id="2147483841" r:id="rId2"/>
  </p:sldMasterIdLst>
  <p:notesMasterIdLst>
    <p:notesMasterId r:id="rId48"/>
  </p:notesMasterIdLst>
  <p:handoutMasterIdLst>
    <p:handoutMasterId r:id="rId49"/>
  </p:handoutMasterIdLst>
  <p:sldIdLst>
    <p:sldId id="686" r:id="rId3"/>
    <p:sldId id="748" r:id="rId4"/>
    <p:sldId id="750" r:id="rId5"/>
    <p:sldId id="780" r:id="rId6"/>
    <p:sldId id="797" r:id="rId7"/>
    <p:sldId id="795" r:id="rId8"/>
    <p:sldId id="746" r:id="rId9"/>
    <p:sldId id="771" r:id="rId10"/>
    <p:sldId id="781" r:id="rId11"/>
    <p:sldId id="782" r:id="rId12"/>
    <p:sldId id="756" r:id="rId13"/>
    <p:sldId id="783" r:id="rId14"/>
    <p:sldId id="755" r:id="rId15"/>
    <p:sldId id="757" r:id="rId16"/>
    <p:sldId id="766" r:id="rId17"/>
    <p:sldId id="784" r:id="rId18"/>
    <p:sldId id="765" r:id="rId19"/>
    <p:sldId id="760" r:id="rId20"/>
    <p:sldId id="767" r:id="rId21"/>
    <p:sldId id="761" r:id="rId22"/>
    <p:sldId id="763" r:id="rId23"/>
    <p:sldId id="764" r:id="rId24"/>
    <p:sldId id="786" r:id="rId25"/>
    <p:sldId id="758" r:id="rId26"/>
    <p:sldId id="774" r:id="rId27"/>
    <p:sldId id="769" r:id="rId28"/>
    <p:sldId id="796" r:id="rId29"/>
    <p:sldId id="768" r:id="rId30"/>
    <p:sldId id="775" r:id="rId31"/>
    <p:sldId id="777" r:id="rId32"/>
    <p:sldId id="770" r:id="rId33"/>
    <p:sldId id="779" r:id="rId34"/>
    <p:sldId id="785" r:id="rId35"/>
    <p:sldId id="759" r:id="rId36"/>
    <p:sldId id="776" r:id="rId37"/>
    <p:sldId id="773" r:id="rId38"/>
    <p:sldId id="778" r:id="rId39"/>
    <p:sldId id="789" r:id="rId40"/>
    <p:sldId id="788" r:id="rId41"/>
    <p:sldId id="790" r:id="rId42"/>
    <p:sldId id="791" r:id="rId43"/>
    <p:sldId id="793" r:id="rId44"/>
    <p:sldId id="794" r:id="rId45"/>
    <p:sldId id="787" r:id="rId46"/>
    <p:sldId id="678" r:id="rId47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 autoAdjust="0"/>
    <p:restoredTop sz="76398" autoAdjust="0"/>
  </p:normalViewPr>
  <p:slideViewPr>
    <p:cSldViewPr snapToGrid="0">
      <p:cViewPr varScale="1">
        <p:scale>
          <a:sx n="82" d="100"/>
          <a:sy n="82" d="100"/>
        </p:scale>
        <p:origin x="176" y="328"/>
      </p:cViewPr>
      <p:guideLst/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FFEF6E-B5EA-F543-82F5-1A805BD9F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72D7E-DA67-3640-9E9C-ECBFCCC4D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61BBB-6A40-3C4B-A07B-DF8398C9D456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7BDB-A29B-3749-88C4-E5BCF5E8B3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CDE46-CF78-464E-AAD3-427E60B56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97C28-1C01-5E44-ACA1-320F55F45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0A-4EA2-443A-8A49-0EA0ED6677F1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34B9-B6A2-40E6-BBD8-DE33A2102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35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9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38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639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275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076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70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EB08B-7034-4002-96E8-D045EA32DECA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4036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663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0230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4225" y="9906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4225" y="32004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594225" y="990600"/>
            <a:ext cx="4321175" cy="42672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9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4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314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DCC7-845E-D249-B26E-623025AA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9949-50F6-DD47-9D0E-C9FD54066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4C63-A4D9-4244-948A-928B92D5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0AE7-0C43-0247-B85C-CF41843E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A228-8E2D-6D4D-B2D6-AAD7DB8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151-F6FB-D246-B5CB-5264C8A8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9A18-33FC-2249-B767-56CC6886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16D-05D8-0F40-93F4-DAB96274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5693-277C-4E4B-99CC-0A01C96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E3741-2C25-254A-9996-D47146C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7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EB16-14C0-534A-9060-28674ACA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7DB7-3C4A-E14F-8358-97B7A178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1E10-11CB-5F49-8F12-6DC3135A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54EE9-21B0-4B42-99C5-B6D04055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A0AF-806C-DD41-BD3F-8BD83867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A64B-F671-7D45-9C11-EC506DBB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6C85-8628-124A-AA0E-3F69414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753B-7A43-E54D-88E0-62567BFD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1E65E-AFDC-8B42-83F3-F1180CA0A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A369D-C0CC-B447-99DD-F8317C8B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A64C-271D-954C-B85F-9EF455B1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8848-06F0-9C49-B9EC-CB567B91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195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3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F0B-C50F-044A-A738-991CA484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15852-8E79-3149-86C5-30A336D6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8107-82C8-084E-BDCD-0BFAC046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4FEA1-E316-B142-89E2-A171A1EB6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770F2-9FB7-EF45-BBF1-55E589EE6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687FE-49A6-F345-A78E-4B0D1596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B5AAD-4911-444F-8AFF-B9E5A91C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CDAA-2426-D045-818D-5CA630D1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863E-D589-A144-B07C-AE2E2EA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B011A-AA02-8442-BFF9-02ECA74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C22B6-E03D-5A4B-AFC7-01CC4652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9A4B8-3D2A-4C4B-917D-C0519404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0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658F-3C55-A64F-9366-38F1A3A4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3ADB9-F353-9841-AE3E-DE72F884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4AF6-D96D-664C-A25C-818BE68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0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4301-9BFC-DE43-AB9F-3A9E5E0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A3FA-153D-9347-B6FA-56BA5465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9D5F1-0249-5B40-ABFC-1BA48833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A380-B7D0-F14A-8CFA-97D2E3E4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883A1-1648-3B41-BD18-8E2DAF53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0567A-0E85-C84E-9EA7-2FE0D22F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CD1-384F-4548-B8C5-7C370696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1BD5E-093F-304D-BBCD-AFB81A428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BF615-10EF-9844-8966-B02B6F48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FBBA6-0361-9645-A9B0-EC81B27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1D664-DBB1-604C-BE56-C203EB8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E826B-AEF1-3346-88E4-95BB079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01B-5B35-5341-BB6B-3802C204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D12D3-7856-894D-9F39-9C78CAFF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1C67-237F-9A42-8196-546049AB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275C-9078-D04D-828D-7D9A8739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77DF-5CDB-F74B-A833-D321685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47C85-F1B1-9348-BB6A-6C6779BA4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0CBF-B6C9-E841-ADCF-D772F8D3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47A2-1749-BA4C-9DED-60FDEE6A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4927-20C2-2F45-8082-4712D8E1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A16A-A98F-684D-804B-E95370E6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8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29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6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18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7544" y="1412776"/>
            <a:ext cx="8229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9" name="Picture 8" descr="epcc_logo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193198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uoe_logo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5902325"/>
            <a:ext cx="7858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39952" y="6237312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 spc="-100">
          <a:solidFill>
            <a:srgbClr val="A539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Lucida Grande"/>
        <a:buChar char="-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C5333-DB78-3140-AAC6-831A656F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3E8E-A87A-1945-BCF3-1AC0D856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EB691-55D2-1848-8A0C-8E4CE636F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CD4A-E57E-D346-AE98-84355B546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1076-54F7-2943-A588-091128C8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5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grams.net/" TargetMode="External"/><Relationship Id="rId7" Type="http://schemas.openxmlformats.org/officeDocument/2006/relationships/hyperlink" Target="https://github.com/francesNLP/EB-ontology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perma-id/w3id.org" TargetMode="External"/><Relationship Id="rId5" Type="http://schemas.openxmlformats.org/officeDocument/2006/relationships/hyperlink" Target="https://github.com/dgarijo/Widoco" TargetMode="External"/><Relationship Id="rId4" Type="http://schemas.openxmlformats.org/officeDocument/2006/relationships/hyperlink" Target="https://chowlk.linkeddata.es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stain/jena-fuseki" TargetMode="Externa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entence-transformers/all-mpnet-base-v2" TargetMode="External"/><Relationship Id="rId2" Type="http://schemas.openxmlformats.org/officeDocument/2006/relationships/hyperlink" Target="https://huggingface.co/siebert/sentiment-roberta-large-english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huggingface.co/xlnet-large-cased" TargetMode="External"/><Relationship Id="rId4" Type="http://schemas.openxmlformats.org/officeDocument/2006/relationships/hyperlink" Target="https://github.com/neuspel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github.com/defoe-code/defo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D867D4B-DB38-A541-9709-44D95973CB94}"/>
              </a:ext>
            </a:extLst>
          </p:cNvPr>
          <p:cNvSpPr txBox="1">
            <a:spLocks/>
          </p:cNvSpPr>
          <p:nvPr/>
        </p:nvSpPr>
        <p:spPr>
          <a:xfrm>
            <a:off x="4967398" y="2133733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2400" b="1" i="1" dirty="0" err="1">
                <a:latin typeface="+mj-lt"/>
                <a:ea typeface="+mj-ea"/>
                <a:cs typeface="+mj-cs"/>
              </a:rPr>
              <a:t>frances</a:t>
            </a:r>
            <a:r>
              <a:rPr lang="en-GB" sz="2400" b="1" i="1" dirty="0">
                <a:latin typeface="+mj-lt"/>
                <a:ea typeface="+mj-ea"/>
                <a:cs typeface="+mj-cs"/>
              </a:rPr>
              <a:t>: An AI-toolbox to discover automatically insights from Data Foundry collections</a:t>
            </a:r>
            <a:endParaRPr lang="en-US" sz="40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2DA2B0-7D0D-F041-BDD7-3E721A64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905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BA19BA6-07CF-2142-B076-F8E6FCC524CE}"/>
              </a:ext>
            </a:extLst>
          </p:cNvPr>
          <p:cNvSpPr txBox="1">
            <a:spLocks/>
          </p:cNvSpPr>
          <p:nvPr/>
        </p:nvSpPr>
        <p:spPr>
          <a:xfrm>
            <a:off x="5118207" y="4013067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 err="1">
                <a:latin typeface="+mj-lt"/>
                <a:ea typeface="+mj-ea"/>
                <a:cs typeface="+mj-cs"/>
              </a:rPr>
              <a:t>Dr.</a:t>
            </a:r>
            <a:r>
              <a:rPr lang="en-GB" sz="1800" b="1" dirty="0">
                <a:latin typeface="+mj-lt"/>
                <a:ea typeface="+mj-ea"/>
                <a:cs typeface="+mj-cs"/>
              </a:rPr>
              <a:t> Rosa Filgueira,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Assistant Professor,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Heriot-Watt University,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Email: </a:t>
            </a:r>
            <a:r>
              <a:rPr lang="en-GB" sz="1800" b="1" dirty="0" err="1">
                <a:latin typeface="+mj-lt"/>
                <a:ea typeface="+mj-ea"/>
                <a:cs typeface="+mj-cs"/>
              </a:rPr>
              <a:t>R.Filgueira@hw.ac.uk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50929" y="615302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32021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7</a:t>
            </a:r>
          </a:p>
        </p:txBody>
      </p:sp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120ADEF3-7387-4447-8DC9-AB68EEA2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" y="1208871"/>
            <a:ext cx="3991234" cy="49231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5F6BAAE-CDB9-344A-8541-401B037AD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72" y="1208871"/>
            <a:ext cx="3853294" cy="49231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5E2D0A2-CFB5-3A4F-9670-E403BF48EEE1}"/>
              </a:ext>
            </a:extLst>
          </p:cNvPr>
          <p:cNvSpPr/>
          <p:nvPr/>
        </p:nvSpPr>
        <p:spPr>
          <a:xfrm>
            <a:off x="61155" y="1258875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AA841E-9C94-6F44-887D-EA2F9090887A}"/>
              </a:ext>
            </a:extLst>
          </p:cNvPr>
          <p:cNvSpPr/>
          <p:nvPr/>
        </p:nvSpPr>
        <p:spPr>
          <a:xfrm>
            <a:off x="3763064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AC2057-6382-9F41-B2EE-381FD22A66C2}"/>
              </a:ext>
            </a:extLst>
          </p:cNvPr>
          <p:cNvSpPr/>
          <p:nvPr/>
        </p:nvSpPr>
        <p:spPr>
          <a:xfrm>
            <a:off x="4585576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84E5E2-F2E3-4641-A752-68AA34D94F37}"/>
              </a:ext>
            </a:extLst>
          </p:cNvPr>
          <p:cNvSpPr/>
          <p:nvPr/>
        </p:nvSpPr>
        <p:spPr>
          <a:xfrm>
            <a:off x="8037837" y="1326317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0F4A8D-BE17-1646-92E8-C44EE4AF7EA3}"/>
              </a:ext>
            </a:extLst>
          </p:cNvPr>
          <p:cNvSpPr/>
          <p:nvPr/>
        </p:nvSpPr>
        <p:spPr>
          <a:xfrm>
            <a:off x="2098089" y="1257119"/>
            <a:ext cx="278970" cy="232475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463FB-0FBC-7A49-94A7-5504224D2D01}"/>
              </a:ext>
            </a:extLst>
          </p:cNvPr>
          <p:cNvSpPr txBox="1"/>
          <p:nvPr/>
        </p:nvSpPr>
        <p:spPr>
          <a:xfrm>
            <a:off x="3775414" y="155718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FBE4B-2CE8-7A40-9A3E-36911FDD0092}"/>
              </a:ext>
            </a:extLst>
          </p:cNvPr>
          <p:cNvSpPr txBox="1"/>
          <p:nvPr/>
        </p:nvSpPr>
        <p:spPr>
          <a:xfrm>
            <a:off x="294742" y="342960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03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5FA3-6172-184E-AB42-EB2028AB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234246"/>
            <a:ext cx="4434185" cy="68943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EB Terms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443ED6-8051-724E-90A3-437441D1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45688"/>
            <a:ext cx="4572000" cy="204893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2DCBA6-9D7D-8C40-AB58-809D830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7" y="2133564"/>
            <a:ext cx="5750625" cy="380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5B6E6-9E7A-3444-92F5-E31792649F6D}"/>
              </a:ext>
            </a:extLst>
          </p:cNvPr>
          <p:cNvSpPr txBox="1"/>
          <p:nvPr/>
        </p:nvSpPr>
        <p:spPr>
          <a:xfrm>
            <a:off x="1221916" y="6254422"/>
            <a:ext cx="640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Term ABACATORES information - Edition 1, 1771, Vol A-B</a:t>
            </a:r>
          </a:p>
        </p:txBody>
      </p:sp>
    </p:spTree>
    <p:extLst>
      <p:ext uri="{BB962C8B-B14F-4D97-AF65-F5344CB8AC3E}">
        <p14:creationId xmlns:p14="http://schemas.microsoft.com/office/powerpoint/2010/main" val="3634362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It extracts the metadata per Edition and Volume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v.1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Based on METS information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Note: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Supplements have a slightly different metadata information.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B82B7-7C54-C049-BEEB-7B47BA1CD3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81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C8F62-58B4-5546-8749-129A2FF7D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29646"/>
            <a:ext cx="4572000" cy="2048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9E1DF9-BCF8-A742-AD7C-D0F5A88B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371958"/>
            <a:ext cx="4992725" cy="9564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collection Metadata</a:t>
            </a:r>
            <a:br>
              <a:rPr lang="en-US" sz="2800" b="1" dirty="0">
                <a:solidFill>
                  <a:srgbClr val="7030A0"/>
                </a:solidFill>
              </a:rPr>
            </a:b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EC61-2D11-E94B-856D-E2C85737BCEC}"/>
              </a:ext>
            </a:extLst>
          </p:cNvPr>
          <p:cNvSpPr txBox="1"/>
          <p:nvPr/>
        </p:nvSpPr>
        <p:spPr>
          <a:xfrm>
            <a:off x="1939258" y="6523045"/>
            <a:ext cx="554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Metadata of some of the  Volumes of Edition 3 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A35B104-85E4-4F44-8715-18622728B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09" y="1968285"/>
            <a:ext cx="6208505" cy="45547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36FAC1-5127-FC4B-9F01-F1F1D0D777DA}"/>
              </a:ext>
            </a:extLst>
          </p:cNvPr>
          <p:cNvSpPr txBox="1"/>
          <p:nvPr/>
        </p:nvSpPr>
        <p:spPr>
          <a:xfrm>
            <a:off x="7733654" y="3228945"/>
            <a:ext cx="12522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 more</a:t>
            </a:r>
          </a:p>
          <a:p>
            <a:r>
              <a:rPr lang="en-US" dirty="0"/>
              <a:t>metadata</a:t>
            </a:r>
          </a:p>
          <a:p>
            <a:r>
              <a:rPr lang="en-US" dirty="0"/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283129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1064759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1.3.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New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Post-processing python scripts (*)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improve the previous results: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Re-classification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v.1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 and topics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Join terms split across pages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We get here: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v.2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      (*)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Also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	different heuristics for different EB editions.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C2A01-2054-DA4E-AE7E-41A96E64900D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89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F767C1-6167-594C-998B-B8EB4E61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8" y="1571751"/>
            <a:ext cx="6880641" cy="4667644"/>
          </a:xfrm>
          <a:prstGeom prst="rect">
            <a:avLst/>
          </a:prstGeom>
        </p:spPr>
      </p:pic>
      <p:pic>
        <p:nvPicPr>
          <p:cNvPr id="4" name="Picture 2" descr="Knowledge Graphs at a Glance. Incorporate human knowledge into… | by  Giuseppe Futia | Towards Data Science">
            <a:extLst>
              <a:ext uri="{FF2B5EF4-FFF2-40B4-BE49-F238E27FC236}">
                <a16:creationId xmlns:a16="http://schemas.microsoft.com/office/drawing/2014/main" id="{8C60C39E-550F-C64A-A4B3-11DA9CFE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3684633"/>
            <a:ext cx="4324027" cy="28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19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628648" y="547815"/>
            <a:ext cx="3875389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Phase 2: Knowledge Graph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Knowledge Graph</a:t>
            </a: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: </a:t>
            </a: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Incorporate human knowledge into intelligent systems, exploiting a semantic graph perspective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800100" lvl="1" indent="-342900"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40CBB7-A69B-9141-878D-7FEAB40AA832}"/>
              </a:ext>
            </a:extLst>
          </p:cNvPr>
          <p:cNvSpPr/>
          <p:nvPr/>
        </p:nvSpPr>
        <p:spPr>
          <a:xfrm>
            <a:off x="4639964" y="547815"/>
            <a:ext cx="388422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URI: A Universal Resource Identifier</a:t>
            </a:r>
            <a:r>
              <a:rPr lang="en-US" sz="17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is defined to be an ASCII string used to identify “things” on the Knowledge Graph</a:t>
            </a:r>
          </a:p>
        </p:txBody>
      </p:sp>
      <p:pic>
        <p:nvPicPr>
          <p:cNvPr id="1028" name="Picture 4" descr="Identity, URIs and the Semantic Web">
            <a:extLst>
              <a:ext uri="{FF2B5EF4-FFF2-40B4-BE49-F238E27FC236}">
                <a16:creationId xmlns:a16="http://schemas.microsoft.com/office/drawing/2014/main" id="{ED2488F6-6201-1D49-9281-49502184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4576" y="2421924"/>
            <a:ext cx="3423532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the Difference Between a URI, URL, and URN | by Nehal Khan | Level  Up Coding">
            <a:extLst>
              <a:ext uri="{FF2B5EF4-FFF2-40B4-BE49-F238E27FC236}">
                <a16:creationId xmlns:a16="http://schemas.microsoft.com/office/drawing/2014/main" id="{51BA1F8D-2804-8849-A43C-7007E4EB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3898" y="2421924"/>
            <a:ext cx="3785183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57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 EB Ontology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explain (give meaning) how our “things” are related with each other.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order to create and publish the EB-Ontology I used: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diagrams.net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create an UML with the EB information (classes, properties, relationships, etc.)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4"/>
              </a:rPr>
              <a:t>Chowlk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: To convert the UML into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an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OWL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5"/>
              </a:rPr>
              <a:t>Widoco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publish and create an enriched and customized documentation of the ontology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6"/>
              </a:rPr>
              <a:t>w3id.org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configure my permanent Identifier for EB ontology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EB-Ontology 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7"/>
              </a:rPr>
              <a:t>https://github.com/francesNLP/EB-ontology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4163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F823FEF-E83C-BE43-889A-4FEC9B49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28" y="0"/>
            <a:ext cx="61413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https://w3id.org/eb</a:t>
            </a:r>
          </a:p>
        </p:txBody>
      </p:sp>
    </p:spTree>
    <p:extLst>
      <p:ext uri="{BB962C8B-B14F-4D97-AF65-F5344CB8AC3E}">
        <p14:creationId xmlns:p14="http://schemas.microsoft.com/office/powerpoint/2010/main" val="366145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2. 2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EB Knowledge Graph 1.0: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Populated the post-processed information (extracted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Terms  &amp; Metadata v.2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) into an RDF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triplestore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Apache Jena FUSEKI SPARQL server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Used this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  <a:hlinkClick r:id="rId2"/>
              </a:rPr>
              <a:t>Fuseki-docker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image to set up my SPARQL server/end-point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59A45-1048-0145-9A63-C73A5D4549A3}"/>
              </a:ext>
            </a:extLst>
          </p:cNvPr>
          <p:cNvSpPr txBox="1"/>
          <p:nvPr/>
        </p:nvSpPr>
        <p:spPr>
          <a:xfrm>
            <a:off x="476337" y="4676180"/>
            <a:ext cx="8856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Each Term, Edition, Page, Volume,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… is a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Resource in our Knowledge Graph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 and has an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URI to identify it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042855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frances*</a:t>
            </a:r>
            <a:r>
              <a:rPr lang="en-US" sz="3000" b="1" dirty="0">
                <a:solidFill>
                  <a:srgbClr val="7030A0"/>
                </a:solidFill>
              </a:rPr>
              <a:t>: New AI-toolbox to discover automatically insights  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476337" y="1245838"/>
            <a:ext cx="81913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New ways to unlock the full value of NLS digital collections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</a:t>
            </a:r>
            <a:endParaRPr lang="en-US" sz="24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1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N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ew facilities to run more complex text analysis queries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ML/NLP techniques.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Full integration with NLS Data Foundry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Hide the large-scale text mining complexity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as the core dataset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7962B-F2B9-4842-8AC0-5780B654CCCB}"/>
              </a:ext>
            </a:extLst>
          </p:cNvPr>
          <p:cNvSpPr txBox="1"/>
          <p:nvPr/>
        </p:nvSpPr>
        <p:spPr>
          <a:xfrm>
            <a:off x="150138" y="6093023"/>
            <a:ext cx="88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</a:rPr>
              <a:t>(*) Frances Wright </a:t>
            </a:r>
            <a:r>
              <a:rPr lang="en-US" sz="1600" dirty="0">
                <a:solidFill>
                  <a:schemeClr val="tx1"/>
                </a:solidFill>
              </a:rPr>
              <a:t>(September 6, 1795 – December 13, 1852)</a:t>
            </a:r>
            <a:endParaRPr lang="en-US" sz="1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6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27976AA-45F2-4B42-BF87-2C1D3ADA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7" y="710984"/>
            <a:ext cx="8242353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5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C47A0DE-54BC-304C-9FD3-F6BDDC90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" y="805912"/>
            <a:ext cx="6613824" cy="49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0FA3F-F65D-8B4F-8215-F6FDBD5D9E5D}"/>
              </a:ext>
            </a:extLst>
          </p:cNvPr>
          <p:cNvSpPr txBox="1"/>
          <p:nvPr/>
        </p:nvSpPr>
        <p:spPr>
          <a:xfrm>
            <a:off x="40658" y="6052088"/>
            <a:ext cx="907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ABACISCUS, URI: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/Article/992277653804341_144133901_ABACISCUS_0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93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diagram, radar chart&#10;&#10;Description automatically generated">
            <a:extLst>
              <a:ext uri="{FF2B5EF4-FFF2-40B4-BE49-F238E27FC236}">
                <a16:creationId xmlns:a16="http://schemas.microsoft.com/office/drawing/2014/main" id="{2B7DC2E7-2E8B-3F43-9048-186A385B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1" y="1021548"/>
            <a:ext cx="7966129" cy="53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F2C80-0258-8645-971A-7F98A3DCFD50}"/>
              </a:ext>
            </a:extLst>
          </p:cNvPr>
          <p:cNvSpPr txBox="1"/>
          <p:nvPr/>
        </p:nvSpPr>
        <p:spPr>
          <a:xfrm>
            <a:off x="728421" y="6380912"/>
            <a:ext cx="728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 1, 1771 – URI: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/Edition/992277653804341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81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5142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 – Querying our KG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EB9A21-D56C-5546-A289-01276D49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7" y="1099013"/>
            <a:ext cx="8214102" cy="5184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69BEE3-8359-BF44-822E-1A5D746BC5E0}"/>
              </a:ext>
            </a:extLst>
          </p:cNvPr>
          <p:cNvSpPr txBox="1"/>
          <p:nvPr/>
        </p:nvSpPr>
        <p:spPr>
          <a:xfrm>
            <a:off x="282182" y="571186"/>
            <a:ext cx="8148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 is an </a:t>
            </a:r>
            <a:r>
              <a:rPr lang="en-GB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RDF query language</a:t>
            </a:r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—that is, a semantic query language for databases—able to retrieve </a:t>
            </a:r>
          </a:p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manipulate data stored in Resource Description Framework (RDF) format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5BBC8-0C86-554C-95C6-D9A46937DC6E}"/>
              </a:ext>
            </a:extLst>
          </p:cNvPr>
          <p:cNvSpPr txBox="1"/>
          <p:nvPr/>
        </p:nvSpPr>
        <p:spPr>
          <a:xfrm>
            <a:off x="5609473" y="3028890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Fuseki</a:t>
            </a:r>
            <a:r>
              <a:rPr lang="en-US" dirty="0"/>
              <a:t> RDF </a:t>
            </a:r>
            <a:r>
              <a:rPr lang="en-US" dirty="0" err="1"/>
              <a:t>triplestore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39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Deep view on transfer learning with iamge classification pytorch - Purnasai  Gudikandula">
            <a:extLst>
              <a:ext uri="{FF2B5EF4-FFF2-40B4-BE49-F238E27FC236}">
                <a16:creationId xmlns:a16="http://schemas.microsoft.com/office/drawing/2014/main" id="{7573471B-C73B-3348-A0BC-47E6EC584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843" y="1491614"/>
            <a:ext cx="6292312" cy="436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06D3E0-D763-3344-9C88-5D6AE54771F7}"/>
              </a:ext>
            </a:extLst>
          </p:cNvPr>
          <p:cNvSpPr txBox="1"/>
          <p:nvPr/>
        </p:nvSpPr>
        <p:spPr>
          <a:xfrm>
            <a:off x="476337" y="3674259"/>
            <a:ext cx="8191325" cy="2680046"/>
          </a:xfrm>
          <a:prstGeom prst="rect">
            <a:avLst/>
          </a:prstGeom>
          <a:solidFill>
            <a:schemeClr val="accent6">
              <a:lumMod val="40000"/>
              <a:lumOff val="60000"/>
              <a:alpha val="23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33E133-A55F-3448-81C0-A2181E9C90CB}"/>
              </a:ext>
            </a:extLst>
          </p:cNvPr>
          <p:cNvSpPr txBox="1"/>
          <p:nvPr/>
        </p:nvSpPr>
        <p:spPr>
          <a:xfrm>
            <a:off x="1706445" y="6000730"/>
            <a:ext cx="6011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We are going to use this approach for applying NLP/ML analysis</a:t>
            </a:r>
          </a:p>
        </p:txBody>
      </p:sp>
    </p:spTree>
    <p:extLst>
      <p:ext uri="{BB962C8B-B14F-4D97-AF65-F5344CB8AC3E}">
        <p14:creationId xmlns:p14="http://schemas.microsoft.com/office/powerpoint/2010/main" val="856803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C4DE6B-EC1A-BC43-BA7F-6B731BFBE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b="-1"/>
          <a:stretch/>
        </p:blipFill>
        <p:spPr>
          <a:xfrm>
            <a:off x="664865" y="2716137"/>
            <a:ext cx="8002797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7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0C7F672-C1BA-8A41-BCB2-55843B76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5" y="3158461"/>
            <a:ext cx="6865749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4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2777C-F772-BA41-9C4C-E78B626C7FB6}"/>
              </a:ext>
            </a:extLst>
          </p:cNvPr>
          <p:cNvSpPr txBox="1"/>
          <p:nvPr/>
        </p:nvSpPr>
        <p:spPr>
          <a:xfrm>
            <a:off x="4341969" y="5313986"/>
            <a:ext cx="24360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Transfer Learning: 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have not built the </a:t>
            </a:r>
          </a:p>
          <a:p>
            <a:r>
              <a:rPr lang="en-US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model/transformer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9C967C3-D773-1C41-9D51-07E92B547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20" y="2384564"/>
            <a:ext cx="7511058" cy="279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5-point Star 8">
            <a:extLst>
              <a:ext uri="{FF2B5EF4-FFF2-40B4-BE49-F238E27FC236}">
                <a16:creationId xmlns:a16="http://schemas.microsoft.com/office/drawing/2014/main" id="{F464F7FB-14C8-6346-BA56-AF20812EA273}"/>
              </a:ext>
            </a:extLst>
          </p:cNvPr>
          <p:cNvSpPr/>
          <p:nvPr/>
        </p:nvSpPr>
        <p:spPr>
          <a:xfrm>
            <a:off x="3483571" y="5028399"/>
            <a:ext cx="643178" cy="57117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82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50E09-E6C3-044A-B93D-527357354644}"/>
              </a:ext>
            </a:extLst>
          </p:cNvPr>
          <p:cNvSpPr txBox="1"/>
          <p:nvPr/>
        </p:nvSpPr>
        <p:spPr>
          <a:xfrm>
            <a:off x="476337" y="377933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sentiment analyses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Classifying text between positive and negative  	    	- transformer: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siebert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/sentiment-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roberta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-large-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english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topic modelling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Clustering terms into topics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similarity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Comparing text &amp; semantic similarity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spelling checking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Finding misspelling/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neuspell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ElmosclstmChecker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evolution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 summarization: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Summarizing the text of a topic term (XLNET)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XLNeT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93880-D7E1-824B-9F6B-FD428F54F3B9}"/>
              </a:ext>
            </a:extLst>
          </p:cNvPr>
          <p:cNvSpPr txBox="1"/>
          <p:nvPr/>
        </p:nvSpPr>
        <p:spPr>
          <a:xfrm>
            <a:off x="1208868" y="6280012"/>
            <a:ext cx="7008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Note</a:t>
            </a:r>
            <a:r>
              <a:rPr lang="en-US" i="1" dirty="0">
                <a:solidFill>
                  <a:schemeClr val="tx1"/>
                </a:solidFill>
              </a:rPr>
              <a:t>: Using pre-training models to calculate those analyses </a:t>
            </a:r>
          </a:p>
        </p:txBody>
      </p:sp>
    </p:spTree>
    <p:extLst>
      <p:ext uri="{BB962C8B-B14F-4D97-AF65-F5344CB8AC3E}">
        <p14:creationId xmlns:p14="http://schemas.microsoft.com/office/powerpoint/2010/main" val="2778351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sentiment analyses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Classifying text between positive and negative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topic modelling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Clustering terms into 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similarity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Comparing text &amp; semantic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spelling checking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Finding misspelling/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ocr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evolution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	-  summarization: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Summarizing the text of a topic term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FD4A-BD62-C646-8206-B3BEBA1C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7" y="4629770"/>
            <a:ext cx="8384583" cy="579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7A05C-A0BB-F144-94E5-C6817562AE26}"/>
              </a:ext>
            </a:extLst>
          </p:cNvPr>
          <p:cNvSpPr txBox="1"/>
          <p:nvPr/>
        </p:nvSpPr>
        <p:spPr>
          <a:xfrm>
            <a:off x="476336" y="4145510"/>
            <a:ext cx="462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Spelling Checking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Lewi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F31D3C0-6432-744B-A15E-3B967A8F271D}"/>
              </a:ext>
            </a:extLst>
          </p:cNvPr>
          <p:cNvSpPr/>
          <p:nvPr/>
        </p:nvSpPr>
        <p:spPr>
          <a:xfrm>
            <a:off x="4014061" y="5233685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9B94C-0E98-7244-A52D-2F7D4A16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5616416"/>
            <a:ext cx="8384584" cy="4211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090EA6B-D739-EF41-BD77-4C4849FE4440}"/>
              </a:ext>
            </a:extLst>
          </p:cNvPr>
          <p:cNvSpPr/>
          <p:nvPr/>
        </p:nvSpPr>
        <p:spPr>
          <a:xfrm>
            <a:off x="3998009" y="5998786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F1E83-99FC-F243-B079-1D3170594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6399371"/>
            <a:ext cx="8296258" cy="371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D0B83-A3A6-894F-B4B2-DD7F6CAFAFE3}"/>
              </a:ext>
            </a:extLst>
          </p:cNvPr>
          <p:cNvSpPr txBox="1"/>
          <p:nvPr/>
        </p:nvSpPr>
        <p:spPr>
          <a:xfrm>
            <a:off x="4370801" y="5251425"/>
            <a:ext cx="1762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Cleaned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19BE7-C6C6-C549-A0D1-FE1F2E2B7FC6}"/>
              </a:ext>
            </a:extLst>
          </p:cNvPr>
          <p:cNvSpPr txBox="1"/>
          <p:nvPr/>
        </p:nvSpPr>
        <p:spPr>
          <a:xfrm>
            <a:off x="4366183" y="5986593"/>
            <a:ext cx="189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Compute Difference</a:t>
            </a:r>
          </a:p>
        </p:txBody>
      </p:sp>
    </p:spTree>
    <p:extLst>
      <p:ext uri="{BB962C8B-B14F-4D97-AF65-F5344CB8AC3E}">
        <p14:creationId xmlns:p14="http://schemas.microsoft.com/office/powerpoint/2010/main" val="1180056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100" b="1" i="1" dirty="0">
                <a:solidFill>
                  <a:srgbClr val="7030A0"/>
                </a:solidFill>
              </a:rPr>
              <a:t>frances</a:t>
            </a:r>
            <a:r>
              <a:rPr lang="en-US" sz="3100" b="1" dirty="0">
                <a:solidFill>
                  <a:srgbClr val="7030A0"/>
                </a:solidFill>
              </a:rPr>
              <a:t>: Providing Automatic ML Analysis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313237" y="957985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will provide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a variety of ML/NLP techniques </a:t>
            </a:r>
          </a:p>
          <a:p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complex knowledge without being an expert data scientist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Train and use text embedding models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Employ topic mining, sentiment analysis, text summarization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Build knowledge graph(s) visualizing the results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– </a:t>
            </a:r>
            <a:r>
              <a:rPr lang="en-US" b="1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will allow us automatically to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Group similar articles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Detect how articles have changed across editions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relationships between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Classify articles into different categories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Summarise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Analyse the sentiment expressed in an article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24F18-2411-A042-8A8D-34E713AD4FD5}"/>
              </a:ext>
            </a:extLst>
          </p:cNvPr>
          <p:cNvSpPr txBox="1"/>
          <p:nvPr/>
        </p:nvSpPr>
        <p:spPr>
          <a:xfrm>
            <a:off x="650934" y="5984940"/>
            <a:ext cx="6912236" cy="707886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suite of ML functionalities that can be used  to analyse </a:t>
            </a:r>
          </a:p>
          <a:p>
            <a:pPr algn="ctr"/>
            <a:r>
              <a:rPr lang="en-GB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other Data Foundry collection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1490BCF-D29C-2E44-A1A1-ABAF7CD491A3}"/>
              </a:ext>
            </a:extLst>
          </p:cNvPr>
          <p:cNvSpPr/>
          <p:nvPr/>
        </p:nvSpPr>
        <p:spPr>
          <a:xfrm>
            <a:off x="5776583" y="3445398"/>
            <a:ext cx="573776" cy="1864432"/>
          </a:xfrm>
          <a:prstGeom prst="rightBrace">
            <a:avLst>
              <a:gd name="adj1" fmla="val 8333"/>
              <a:gd name="adj2" fmla="val 50805"/>
            </a:avLst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63AC6-A9E4-D84F-840D-0EAC2C8D50D1}"/>
              </a:ext>
            </a:extLst>
          </p:cNvPr>
          <p:cNvSpPr txBox="1"/>
          <p:nvPr/>
        </p:nvSpPr>
        <p:spPr>
          <a:xfrm>
            <a:off x="6544454" y="4009264"/>
            <a:ext cx="2363799" cy="78483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GB" sz="1500" i="1" dirty="0">
                <a:solidFill>
                  <a:schemeClr val="tx1"/>
                </a:solidFill>
              </a:rPr>
              <a:t>Overview of how the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Encyclopaedia Britannica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has changed over time</a:t>
            </a:r>
            <a:endParaRPr lang="en-US" sz="1500" i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3448FE-A3CE-5141-AB78-F4A94DFA5C96}"/>
              </a:ext>
            </a:extLst>
          </p:cNvPr>
          <p:cNvCxnSpPr/>
          <p:nvPr/>
        </p:nvCxnSpPr>
        <p:spPr>
          <a:xfrm>
            <a:off x="3363132" y="5325328"/>
            <a:ext cx="0" cy="659612"/>
          </a:xfrm>
          <a:prstGeom prst="straightConnector1">
            <a:avLst/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71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Two types of “queries” to run against the EB Knowledge Graph 2.0 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Type 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“just” navigate through the KG to get the desired information.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Example: Given a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( 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Edinburgh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), I can get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Information (e.g.,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 Title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are going to process further the definitions from the selected terms.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But for doing this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 needed to do some work on defoe first   Phase 4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2DAEA-BBDC-1C42-8AC0-3B0E2335FA62}"/>
              </a:ext>
            </a:extLst>
          </p:cNvPr>
          <p:cNvSpPr/>
          <p:nvPr/>
        </p:nvSpPr>
        <p:spPr>
          <a:xfrm>
            <a:off x="1321224" y="3028948"/>
            <a:ext cx="1323888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255E4-C747-9249-9AE9-29DE3D001E92}"/>
              </a:ext>
            </a:extLst>
          </p:cNvPr>
          <p:cNvSpPr/>
          <p:nvPr/>
        </p:nvSpPr>
        <p:spPr>
          <a:xfrm>
            <a:off x="3859636" y="3028949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48A11D-1341-3E40-96E3-83F306BD99A7}"/>
              </a:ext>
            </a:extLst>
          </p:cNvPr>
          <p:cNvSpPr/>
          <p:nvPr/>
        </p:nvSpPr>
        <p:spPr>
          <a:xfrm>
            <a:off x="6612360" y="3028948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16A1E2-E1F0-B44F-BAB9-75A86021FB64}"/>
              </a:ext>
            </a:extLst>
          </p:cNvPr>
          <p:cNvCxnSpPr>
            <a:endCxn id="13" idx="2"/>
          </p:cNvCxnSpPr>
          <p:nvPr/>
        </p:nvCxnSpPr>
        <p:spPr>
          <a:xfrm>
            <a:off x="2607011" y="3586160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46EC8-A709-354F-ADDD-14A8A94C1444}"/>
              </a:ext>
            </a:extLst>
          </p:cNvPr>
          <p:cNvCxnSpPr/>
          <p:nvPr/>
        </p:nvCxnSpPr>
        <p:spPr>
          <a:xfrm>
            <a:off x="5359735" y="3586158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3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 Created a new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KG defoe connector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based in 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 run defoe queries using the EB Knowledge Graph as a source of data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4.2.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defoe queries to be fully configurable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different filtering options, target, lexicon, etc.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96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4.3 defoe text mining queries: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frequency_keysearch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Count number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 times 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and group by years. Several filtering options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term_fulltext_keysearch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terms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term_snippet_keysearch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snippets of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options, including the snippet size.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publication_normalization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number of documents, pages, words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 year.</a:t>
            </a:r>
            <a:endParaRPr lang="en-US" sz="18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uris_keysearch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/>
              </a:rPr>
              <a:t>uris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geoparser_terms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Geoparsing the term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49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4.4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new defoe ML/NLP queries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(using also deep learning transformers)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sentiment analysis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sentiment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analyses of selected terms.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topic modelling: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topic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spelling checker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Check the spelling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BBB54-4FE9-1E41-B905-205CF3FB9F7E}"/>
              </a:ext>
            </a:extLst>
          </p:cNvPr>
          <p:cNvSpPr txBox="1"/>
          <p:nvPr/>
        </p:nvSpPr>
        <p:spPr>
          <a:xfrm>
            <a:off x="3699078" y="2732423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(TO-DO)</a:t>
            </a:r>
          </a:p>
        </p:txBody>
      </p:sp>
    </p:spTree>
    <p:extLst>
      <p:ext uri="{BB962C8B-B14F-4D97-AF65-F5344CB8AC3E}">
        <p14:creationId xmlns:p14="http://schemas.microsoft.com/office/powerpoint/2010/main" val="2328950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5: Flask Web-Application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5.1 Web-User Interface: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So,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users DO NOT have to create SPARQL or defoe queries –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web-application does it for them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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Abstractions to SPARQL &amp; DEFOE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The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web-app runs both types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of queries and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visualizes the results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Functionalities: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Search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Topic Modelling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Spelling Checker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Defoe queries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EB Details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Knowledge Graph Resources Visualizations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5.2 Flask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+ JavaScript + HTML + CSS + Web-services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Plotly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66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Summary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ALTO &amp; METS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+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(v.1)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and metadata (v.1)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postprocessing scripts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2.1 Final set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2.2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 + EB ontology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 + Transformers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 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configurable defoe queries  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defoe_KG + defoe queries (text mining/ NLP)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Queries: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8.1 Type 1: SPARQL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8.2 Type 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Processing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Flask-web app: User-Interaction with the EB KG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9.1 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to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 &amp; download of results &amp; visualizations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2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52FEA-613B-1C48-A08A-2A8539850D7E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DF756-60D6-DC4F-A939-419E17F903D5}"/>
              </a:ext>
            </a:extLst>
          </p:cNvPr>
          <p:cNvSpPr txBox="1"/>
          <p:nvPr/>
        </p:nvSpPr>
        <p:spPr>
          <a:xfrm>
            <a:off x="3267508" y="6092259"/>
            <a:ext cx="260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FLASK Web-Application</a:t>
            </a:r>
          </a:p>
        </p:txBody>
      </p:sp>
    </p:spTree>
    <p:extLst>
      <p:ext uri="{BB962C8B-B14F-4D97-AF65-F5344CB8AC3E}">
        <p14:creationId xmlns:p14="http://schemas.microsoft.com/office/powerpoint/2010/main" val="1430669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A6EFB-3EBF-FB4A-BEE4-2D92BEEA3387}"/>
              </a:ext>
            </a:extLst>
          </p:cNvPr>
          <p:cNvSpPr txBox="1"/>
          <p:nvPr/>
        </p:nvSpPr>
        <p:spPr>
          <a:xfrm>
            <a:off x="44921" y="591198"/>
            <a:ext cx="4346368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76FE6-2B27-2143-B59D-C26220AC99C8}"/>
              </a:ext>
            </a:extLst>
          </p:cNvPr>
          <p:cNvSpPr txBox="1"/>
          <p:nvPr/>
        </p:nvSpPr>
        <p:spPr>
          <a:xfrm>
            <a:off x="5461786" y="600372"/>
            <a:ext cx="2132383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F0AA4-5ADC-E442-9138-5C57BEFB4460}"/>
              </a:ext>
            </a:extLst>
          </p:cNvPr>
          <p:cNvSpPr txBox="1"/>
          <p:nvPr/>
        </p:nvSpPr>
        <p:spPr>
          <a:xfrm>
            <a:off x="4436211" y="600372"/>
            <a:ext cx="1025576" cy="523220"/>
          </a:xfrm>
          <a:prstGeom prst="rect">
            <a:avLst/>
          </a:prstGeom>
          <a:solidFill>
            <a:schemeClr val="accent6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2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E6E-6395-CA44-A37B-B3226D350151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C5B1C-4BB5-314B-8A31-FFA81C1CB634}"/>
              </a:ext>
            </a:extLst>
          </p:cNvPr>
          <p:cNvSpPr txBox="1"/>
          <p:nvPr/>
        </p:nvSpPr>
        <p:spPr>
          <a:xfrm>
            <a:off x="367425" y="6115289"/>
            <a:ext cx="8542723" cy="600164"/>
          </a:xfrm>
          <a:prstGeom prst="rect">
            <a:avLst/>
          </a:prstGeom>
          <a:solidFill>
            <a:srgbClr val="00B0F0">
              <a:alpha val="1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Note: Two types of EB-KG queries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 - </a:t>
            </a:r>
            <a:r>
              <a:rPr lang="en-US" sz="1100" b="1" dirty="0">
                <a:solidFill>
                  <a:schemeClr val="tx1"/>
                </a:solidFill>
              </a:rPr>
              <a:t>Type 1</a:t>
            </a:r>
            <a:r>
              <a:rPr lang="en-US" sz="1100" dirty="0">
                <a:solidFill>
                  <a:schemeClr val="tx1"/>
                </a:solidFill>
              </a:rPr>
              <a:t>: Extracting information from EB-KG – Navigating across the KG – </a:t>
            </a:r>
            <a:r>
              <a:rPr lang="en-US" sz="1100" b="1" dirty="0">
                <a:solidFill>
                  <a:schemeClr val="tx1"/>
                </a:solidFill>
              </a:rPr>
              <a:t>SPARQL queries </a:t>
            </a:r>
          </a:p>
          <a:p>
            <a:r>
              <a:rPr lang="en-US" sz="1100" dirty="0">
                <a:solidFill>
                  <a:schemeClr val="tx1"/>
                </a:solidFill>
              </a:rPr>
              <a:t>-  </a:t>
            </a:r>
            <a:r>
              <a:rPr lang="en-US" sz="1100" b="1" dirty="0">
                <a:solidFill>
                  <a:schemeClr val="tx1"/>
                </a:solidFill>
              </a:rPr>
              <a:t>Type 2:</a:t>
            </a:r>
            <a:r>
              <a:rPr lang="en-US" sz="1100" dirty="0">
                <a:solidFill>
                  <a:schemeClr val="tx1"/>
                </a:solidFill>
              </a:rPr>
              <a:t> Processing information from EB-KG  -- Processing in parallel further the Term’s definitions (stored in KG) – </a:t>
            </a:r>
            <a:r>
              <a:rPr lang="en-US" sz="1100" b="1" dirty="0">
                <a:solidFill>
                  <a:schemeClr val="tx1"/>
                </a:solidFill>
              </a:rPr>
              <a:t>DEFOE queries</a:t>
            </a:r>
          </a:p>
        </p:txBody>
      </p:sp>
    </p:spTree>
    <p:extLst>
      <p:ext uri="{BB962C8B-B14F-4D97-AF65-F5344CB8AC3E}">
        <p14:creationId xmlns:p14="http://schemas.microsoft.com/office/powerpoint/2010/main" val="1436171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278969" y="373379"/>
            <a:ext cx="1784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Similarity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2372824-0DBE-AB4C-ABF8-8DFBC335A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98" y="2815262"/>
            <a:ext cx="6261315" cy="376345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D01B188E-DADE-9D4D-BF64-417F0B689D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5" r="1703" b="7165"/>
          <a:stretch/>
        </p:blipFill>
        <p:spPr>
          <a:xfrm>
            <a:off x="1202098" y="773489"/>
            <a:ext cx="6261315" cy="196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10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121FE0E-775D-E34B-A2C0-B8AD8678B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218531"/>
            <a:ext cx="3968749" cy="2420937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891781B-0224-AA4B-8EF8-2086C05AE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48" y="2367359"/>
            <a:ext cx="3968751" cy="212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</p:spTree>
    <p:extLst>
      <p:ext uri="{BB962C8B-B14F-4D97-AF65-F5344CB8AC3E}">
        <p14:creationId xmlns:p14="http://schemas.microsoft.com/office/powerpoint/2010/main" val="3946707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My Journey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Semi-Structured EB  information (ALTO &amp; METS XML files)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Information Extraction  Knowledge Graph   Deep learning Transformers 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Augmented EB-Knowledge Graph with advance AI-methods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Querying Augment EB Knowledge Graph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Extracting information already stored in the EB-Knowledge Graph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stored in the EB-Knowledge Graph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parallel  Create new data/results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6085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9188B0-64D6-3547-9E77-BC4B1CB9F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316"/>
            <a:ext cx="8958020" cy="3437112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0B4D381F-0DD1-4C49-BE34-8B0E1599A37E}"/>
              </a:ext>
            </a:extLst>
          </p:cNvPr>
          <p:cNvSpPr/>
          <p:nvPr/>
        </p:nvSpPr>
        <p:spPr>
          <a:xfrm>
            <a:off x="4262034" y="3580108"/>
            <a:ext cx="449451" cy="5269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F9A7645D-D9BD-974C-92B3-F886E7C7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54" y="4460275"/>
            <a:ext cx="7604439" cy="19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64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42E3B3E-F9A9-7247-AD09-6E4954F63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221"/>
            <a:ext cx="9144000" cy="561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0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20C4A6-6ECE-4445-8F06-FB0F02590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29" y="4400826"/>
            <a:ext cx="5315919" cy="2200890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A019D37-C91E-9C4D-B01F-C27AB4D61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3" y="1688974"/>
            <a:ext cx="5946366" cy="2727535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8DAC7A-8955-AE48-8A3B-BD51140DC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1" y="23690"/>
            <a:ext cx="9144000" cy="1719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4E18D3-13E5-3E48-B90B-6FD093844E5B}"/>
              </a:ext>
            </a:extLst>
          </p:cNvPr>
          <p:cNvSpPr txBox="1"/>
          <p:nvPr/>
        </p:nvSpPr>
        <p:spPr>
          <a:xfrm>
            <a:off x="2389216" y="129131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37644321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2952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 of Resources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BD17D5E-CD0B-E14E-B950-8F683943E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83" y="2038789"/>
            <a:ext cx="6586780" cy="37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919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D3D7AE4-B92D-E847-A02D-5A6E43749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5" y="957905"/>
            <a:ext cx="4807563" cy="495625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CDD6EB-769D-E343-BC39-70C8F4BB0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78" y="672339"/>
            <a:ext cx="3910161" cy="2756661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5EB1FE2-8CE9-EF41-A6DC-11C5C1FD6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252" y="3576816"/>
            <a:ext cx="3463087" cy="24155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1913606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037DDDA-C2FE-5A40-989F-4753BA1CFE73}"/>
              </a:ext>
            </a:extLst>
          </p:cNvPr>
          <p:cNvGrpSpPr/>
          <p:nvPr/>
        </p:nvGrpSpPr>
        <p:grpSpPr>
          <a:xfrm>
            <a:off x="0" y="972654"/>
            <a:ext cx="9049685" cy="4026901"/>
            <a:chOff x="723914" y="475722"/>
            <a:chExt cx="10629930" cy="53692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3E50D6-42E3-A443-B4B6-59C495C6593F}"/>
                </a:ext>
              </a:extLst>
            </p:cNvPr>
            <p:cNvGrpSpPr/>
            <p:nvPr/>
          </p:nvGrpSpPr>
          <p:grpSpPr>
            <a:xfrm>
              <a:off x="723914" y="475722"/>
              <a:ext cx="10629930" cy="5369201"/>
              <a:chOff x="920755" y="475722"/>
              <a:chExt cx="10629930" cy="536920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66FEA7A-489E-C040-9ED6-D7498751261E}"/>
                  </a:ext>
                </a:extLst>
              </p:cNvPr>
              <p:cNvGrpSpPr/>
              <p:nvPr/>
            </p:nvGrpSpPr>
            <p:grpSpPr>
              <a:xfrm>
                <a:off x="920755" y="475722"/>
                <a:ext cx="5223290" cy="5369201"/>
                <a:chOff x="891726" y="435446"/>
                <a:chExt cx="5223290" cy="536920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BF2DC8B-CDD1-C04C-BF35-313C7623DD4D}"/>
                    </a:ext>
                  </a:extLst>
                </p:cNvPr>
                <p:cNvSpPr/>
                <p:nvPr/>
              </p:nvSpPr>
              <p:spPr>
                <a:xfrm>
                  <a:off x="1116106" y="13581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90D5AE1-483D-3B48-97A4-7B3F78797A99}"/>
                    </a:ext>
                  </a:extLst>
                </p:cNvPr>
                <p:cNvSpPr/>
                <p:nvPr/>
              </p:nvSpPr>
              <p:spPr>
                <a:xfrm>
                  <a:off x="1268506" y="15105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3893AE5-7610-324E-AD63-B3EF31ACFEE2}"/>
                    </a:ext>
                  </a:extLst>
                </p:cNvPr>
                <p:cNvSpPr/>
                <p:nvPr/>
              </p:nvSpPr>
              <p:spPr>
                <a:xfrm>
                  <a:off x="1420906" y="16629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2264059-47F3-9C4A-9F16-89DC801096D3}"/>
                    </a:ext>
                  </a:extLst>
                </p:cNvPr>
                <p:cNvSpPr/>
                <p:nvPr/>
              </p:nvSpPr>
              <p:spPr>
                <a:xfrm>
                  <a:off x="1573306" y="1815354"/>
                  <a:ext cx="1261592" cy="9211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Scanned</a:t>
                  </a:r>
                </a:p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text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C1F1D49-05AE-104D-A2F8-9C36B99D6B99}"/>
                    </a:ext>
                  </a:extLst>
                </p:cNvPr>
                <p:cNvGrpSpPr/>
                <p:nvPr/>
              </p:nvGrpSpPr>
              <p:grpSpPr>
                <a:xfrm>
                  <a:off x="1104900" y="2895600"/>
                  <a:ext cx="1661193" cy="1437596"/>
                  <a:chOff x="1425387" y="3096517"/>
                  <a:chExt cx="1661193" cy="1437596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D5E0A84-9FF3-B242-9DB5-4B6B2FA6618D}"/>
                      </a:ext>
                    </a:extLst>
                  </p:cNvPr>
                  <p:cNvSpPr/>
                  <p:nvPr/>
                </p:nvSpPr>
                <p:spPr>
                  <a:xfrm>
                    <a:off x="1425387" y="30965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E070C2C8-390D-CC4C-B5BC-A0776AC67EDB}"/>
                      </a:ext>
                    </a:extLst>
                  </p:cNvPr>
                  <p:cNvSpPr/>
                  <p:nvPr/>
                </p:nvSpPr>
                <p:spPr>
                  <a:xfrm>
                    <a:off x="1577787" y="32489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B4D1222-A9A5-494F-B828-C9AEA8C4D9B8}"/>
                      </a:ext>
                    </a:extLst>
                  </p:cNvPr>
                  <p:cNvSpPr/>
                  <p:nvPr/>
                </p:nvSpPr>
                <p:spPr>
                  <a:xfrm>
                    <a:off x="1730187" y="34013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DDCEB6-9C20-3140-AE21-BBBBFE078B41}"/>
                      </a:ext>
                    </a:extLst>
                  </p:cNvPr>
                  <p:cNvSpPr/>
                  <p:nvPr/>
                </p:nvSpPr>
                <p:spPr>
                  <a:xfrm>
                    <a:off x="1882587" y="3553717"/>
                    <a:ext cx="1203993" cy="980396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3D617E9-7720-5A41-89F3-D99BD4D83664}"/>
                    </a:ext>
                  </a:extLst>
                </p:cNvPr>
                <p:cNvGrpSpPr/>
                <p:nvPr/>
              </p:nvGrpSpPr>
              <p:grpSpPr>
                <a:xfrm>
                  <a:off x="1268506" y="4578723"/>
                  <a:ext cx="1566392" cy="1225924"/>
                  <a:chOff x="1337981" y="4828157"/>
                  <a:chExt cx="1566392" cy="122592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86E92C6-225C-B249-9B51-503F2E8FF930}"/>
                      </a:ext>
                    </a:extLst>
                  </p:cNvPr>
                  <p:cNvSpPr/>
                  <p:nvPr/>
                </p:nvSpPr>
                <p:spPr>
                  <a:xfrm>
                    <a:off x="1337981" y="48281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A9FF203-01C6-494D-9ADC-AD184193D798}"/>
                      </a:ext>
                    </a:extLst>
                  </p:cNvPr>
                  <p:cNvSpPr/>
                  <p:nvPr/>
                </p:nvSpPr>
                <p:spPr>
                  <a:xfrm>
                    <a:off x="1490381" y="49805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0E8C79E-AAFE-A64E-B3E2-6554DC13433D}"/>
                      </a:ext>
                    </a:extLst>
                  </p:cNvPr>
                  <p:cNvSpPr/>
                  <p:nvPr/>
                </p:nvSpPr>
                <p:spPr>
                  <a:xfrm>
                    <a:off x="1642781" y="5132958"/>
                    <a:ext cx="1261592" cy="921123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sp>
              <p:nvSpPr>
                <p:cNvPr id="7" name="Right Arrow 6">
                  <a:extLst>
                    <a:ext uri="{FF2B5EF4-FFF2-40B4-BE49-F238E27FC236}">
                      <a16:creationId xmlns:a16="http://schemas.microsoft.com/office/drawing/2014/main" id="{F53F4EBE-64FB-A542-9FFE-A7074C861DE0}"/>
                    </a:ext>
                  </a:extLst>
                </p:cNvPr>
                <p:cNvSpPr/>
                <p:nvPr/>
              </p:nvSpPr>
              <p:spPr>
                <a:xfrm>
                  <a:off x="2880917" y="3352800"/>
                  <a:ext cx="410485" cy="2328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5879BB-F76C-E34B-8313-EFF92BDC6337}"/>
                    </a:ext>
                  </a:extLst>
                </p:cNvPr>
                <p:cNvSpPr txBox="1"/>
                <p:nvPr/>
              </p:nvSpPr>
              <p:spPr>
                <a:xfrm>
                  <a:off x="3470614" y="2367730"/>
                  <a:ext cx="2644402" cy="1723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Parallel Data ingestion</a:t>
                  </a:r>
                  <a:r>
                    <a:rPr lang="en-US" sz="1500" dirty="0">
                      <a:solidFill>
                        <a:schemeClr val="tx1"/>
                      </a:solidFill>
                    </a:rPr>
                    <a:t>:</a:t>
                  </a:r>
                  <a:endParaRPr lang="en-US" sz="1500" dirty="0">
                    <a:solidFill>
                      <a:schemeClr val="tx1"/>
                    </a:solidFill>
                    <a:sym typeface="Wingdings" pitchFamily="2" charset="2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NLP preprocessing pipeline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Postprocessing data-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Transform data to RDF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  (Knowledge Graph)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3A8C8-8D09-9643-BE15-F9E0096D8484}"/>
                    </a:ext>
                  </a:extLst>
                </p:cNvPr>
                <p:cNvSpPr txBox="1"/>
                <p:nvPr/>
              </p:nvSpPr>
              <p:spPr>
                <a:xfrm>
                  <a:off x="891726" y="435446"/>
                  <a:ext cx="39991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NSL Data Foundry Collections 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29923-BA29-F045-AD53-2C9853EC4298}"/>
                  </a:ext>
                </a:extLst>
              </p:cNvPr>
              <p:cNvSpPr txBox="1"/>
              <p:nvPr/>
            </p:nvSpPr>
            <p:spPr>
              <a:xfrm>
                <a:off x="7810934" y="1126023"/>
                <a:ext cx="3739751" cy="636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i="1" dirty="0">
                    <a:solidFill>
                      <a:schemeClr val="tx1"/>
                    </a:solidFill>
                  </a:rPr>
                  <a:t>frances - </a:t>
                </a:r>
                <a:r>
                  <a:rPr lang="en-US" sz="1500" b="1" i="1" dirty="0">
                    <a:solidFill>
                      <a:schemeClr val="tx1"/>
                    </a:solidFill>
                  </a:rPr>
                  <a:t>User interface</a:t>
                </a: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B88A76C6-70CA-7B4B-AA63-118758F618AD}"/>
                </a:ext>
              </a:extLst>
            </p:cNvPr>
            <p:cNvSpPr/>
            <p:nvPr/>
          </p:nvSpPr>
          <p:spPr>
            <a:xfrm rot="3479802">
              <a:off x="2727971" y="2346935"/>
              <a:ext cx="424401" cy="198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3B85C8-EB4C-804F-A36B-08BCA9A14FB8}"/>
              </a:ext>
            </a:extLst>
          </p:cNvPr>
          <p:cNvSpPr txBox="1"/>
          <p:nvPr/>
        </p:nvSpPr>
        <p:spPr>
          <a:xfrm>
            <a:off x="6434598" y="2474065"/>
            <a:ext cx="29543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defoe Text-mining queries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ML/NLP analyses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Transformers, Bert, </a:t>
            </a:r>
            <a:r>
              <a:rPr lang="en-US" sz="1500" dirty="0" err="1">
                <a:solidFill>
                  <a:schemeClr val="tx1"/>
                </a:solidFill>
                <a:sym typeface="Wingdings" pitchFamily="2" charset="2"/>
              </a:rPr>
              <a:t>RoBerTa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endParaRPr lang="en-US" sz="1500" b="1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BC191A-9144-E543-BD2E-C61D74B0E947}"/>
              </a:ext>
            </a:extLst>
          </p:cNvPr>
          <p:cNvSpPr/>
          <p:nvPr/>
        </p:nvSpPr>
        <p:spPr>
          <a:xfrm rot="19580030">
            <a:off x="1735982" y="3669340"/>
            <a:ext cx="418313" cy="14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77BD3-3C37-1D43-AF1B-A15E374B41AC}"/>
              </a:ext>
            </a:extLst>
          </p:cNvPr>
          <p:cNvSpPr txBox="1"/>
          <p:nvPr/>
        </p:nvSpPr>
        <p:spPr>
          <a:xfrm>
            <a:off x="4341233" y="4719898"/>
            <a:ext cx="341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Visualizations </a:t>
            </a:r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- N-grams,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Knowledge graph</a:t>
            </a: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28C9A3-F320-2947-BB68-C82EF5C802B1}"/>
              </a:ext>
            </a:extLst>
          </p:cNvPr>
          <p:cNvSpPr txBox="1"/>
          <p:nvPr/>
        </p:nvSpPr>
        <p:spPr>
          <a:xfrm>
            <a:off x="7373796" y="4883625"/>
            <a:ext cx="2855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Download Results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E4BD540C-CD20-A54E-B83A-22301C0DD8C8}"/>
              </a:ext>
            </a:extLst>
          </p:cNvPr>
          <p:cNvSpPr txBox="1">
            <a:spLocks/>
          </p:cNvSpPr>
          <p:nvPr/>
        </p:nvSpPr>
        <p:spPr>
          <a:xfrm>
            <a:off x="150138" y="289160"/>
            <a:ext cx="8517524" cy="816740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 fontScale="6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i="1" dirty="0">
                <a:solidFill>
                  <a:srgbClr val="7030A0"/>
                </a:solidFill>
              </a:rPr>
              <a:t>frances:</a:t>
            </a:r>
            <a:r>
              <a:rPr lang="en-US" sz="4000" b="1" dirty="0">
                <a:solidFill>
                  <a:srgbClr val="7030A0"/>
                </a:solidFill>
              </a:rPr>
              <a:t> Architecture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1991B3-4C51-E148-9726-8EEC30C563FB}"/>
              </a:ext>
            </a:extLst>
          </p:cNvPr>
          <p:cNvSpPr txBox="1"/>
          <p:nvPr/>
        </p:nvSpPr>
        <p:spPr>
          <a:xfrm>
            <a:off x="6233464" y="5316107"/>
            <a:ext cx="3416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Exploring further results</a:t>
            </a:r>
          </a:p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076489-D766-D741-88B9-B5F00FE37DF4}"/>
              </a:ext>
            </a:extLst>
          </p:cNvPr>
          <p:cNvSpPr txBox="1"/>
          <p:nvPr/>
        </p:nvSpPr>
        <p:spPr>
          <a:xfrm>
            <a:off x="1868210" y="1388949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defoe</a:t>
            </a:r>
            <a:endParaRPr lang="en-US" sz="1500" b="1" i="1" dirty="0">
              <a:solidFill>
                <a:schemeClr val="tx1"/>
              </a:solidFill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2AD47549-7935-9A4B-939F-2554AB552671}"/>
              </a:ext>
            </a:extLst>
          </p:cNvPr>
          <p:cNvSpPr/>
          <p:nvPr/>
        </p:nvSpPr>
        <p:spPr>
          <a:xfrm>
            <a:off x="4527126" y="2732486"/>
            <a:ext cx="1150317" cy="95470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Knowledge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24D1129-EB90-FB49-8F87-2689C32E7932}"/>
              </a:ext>
            </a:extLst>
          </p:cNvPr>
          <p:cNvSpPr/>
          <p:nvPr/>
        </p:nvSpPr>
        <p:spPr>
          <a:xfrm>
            <a:off x="5859303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60AD60F7-46B2-8D4D-80AF-D41555D1D3A4}"/>
              </a:ext>
            </a:extLst>
          </p:cNvPr>
          <p:cNvSpPr/>
          <p:nvPr/>
        </p:nvSpPr>
        <p:spPr>
          <a:xfrm>
            <a:off x="6704969" y="3771511"/>
            <a:ext cx="1150317" cy="95470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F623E29-A5B4-DA46-BFD1-7C7714375F18}"/>
              </a:ext>
            </a:extLst>
          </p:cNvPr>
          <p:cNvSpPr/>
          <p:nvPr/>
        </p:nvSpPr>
        <p:spPr>
          <a:xfrm rot="5400000" flipV="1">
            <a:off x="7004461" y="3362993"/>
            <a:ext cx="465133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C78DF62-F15F-7846-8845-715DF5B63639}"/>
              </a:ext>
            </a:extLst>
          </p:cNvPr>
          <p:cNvSpPr/>
          <p:nvPr/>
        </p:nvSpPr>
        <p:spPr>
          <a:xfrm>
            <a:off x="4100979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CE2E37CC-818E-B14D-85AF-9769DE33D101}"/>
              </a:ext>
            </a:extLst>
          </p:cNvPr>
          <p:cNvSpPr/>
          <p:nvPr/>
        </p:nvSpPr>
        <p:spPr>
          <a:xfrm rot="8976897" flipV="1">
            <a:off x="5720666" y="444428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13E9FDEB-85D1-8849-B29F-15ADCC396E7C}"/>
              </a:ext>
            </a:extLst>
          </p:cNvPr>
          <p:cNvSpPr/>
          <p:nvPr/>
        </p:nvSpPr>
        <p:spPr>
          <a:xfrm rot="5400000" flipV="1">
            <a:off x="7027265" y="4944336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958089B-C0CC-ED43-8DF1-86C6163F9F5A}"/>
              </a:ext>
            </a:extLst>
          </p:cNvPr>
          <p:cNvSpPr/>
          <p:nvPr/>
        </p:nvSpPr>
        <p:spPr>
          <a:xfrm rot="2809743" flipV="1">
            <a:off x="8243495" y="451083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990529-2E1A-8443-8A42-10BEB2299A58}"/>
              </a:ext>
            </a:extLst>
          </p:cNvPr>
          <p:cNvSpPr/>
          <p:nvPr/>
        </p:nvSpPr>
        <p:spPr>
          <a:xfrm>
            <a:off x="1693478" y="1291358"/>
            <a:ext cx="2848889" cy="4401322"/>
          </a:xfrm>
          <a:prstGeom prst="rect">
            <a:avLst/>
          </a:prstGeom>
          <a:solidFill>
            <a:schemeClr val="accent2">
              <a:lumMod val="40000"/>
              <a:lumOff val="6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9ED6F4-8452-4B46-B9B8-B43575AABA28}"/>
              </a:ext>
            </a:extLst>
          </p:cNvPr>
          <p:cNvSpPr/>
          <p:nvPr/>
        </p:nvSpPr>
        <p:spPr>
          <a:xfrm>
            <a:off x="4497998" y="1291358"/>
            <a:ext cx="4464518" cy="4401322"/>
          </a:xfrm>
          <a:prstGeom prst="rect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1407BDF-E159-2849-BC83-4AF27FF1DEA3}"/>
              </a:ext>
            </a:extLst>
          </p:cNvPr>
          <p:cNvSpPr/>
          <p:nvPr/>
        </p:nvSpPr>
        <p:spPr>
          <a:xfrm rot="10800000">
            <a:off x="5865885" y="3310269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047DDE-260F-3E43-B7D0-EA0E503323AD}"/>
              </a:ext>
            </a:extLst>
          </p:cNvPr>
          <p:cNvSpPr txBox="1"/>
          <p:nvPr/>
        </p:nvSpPr>
        <p:spPr>
          <a:xfrm>
            <a:off x="5684922" y="2603565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</a:rPr>
              <a:t>defoe</a:t>
            </a:r>
          </a:p>
          <a:p>
            <a:r>
              <a:rPr lang="en-US" sz="1200" b="1" i="1" dirty="0">
                <a:solidFill>
                  <a:schemeClr val="tx1"/>
                </a:solidFill>
              </a:rPr>
              <a:t>+</a:t>
            </a:r>
            <a:r>
              <a:rPr lang="en-US" sz="1200" b="1" i="1" dirty="0" err="1">
                <a:solidFill>
                  <a:schemeClr val="tx1"/>
                </a:solidFill>
              </a:rPr>
              <a:t>sparql</a:t>
            </a:r>
            <a:endParaRPr lang="en-US" sz="12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0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A5963B6-B265-6D43-A3DB-B80B71F06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4" y="3774084"/>
            <a:ext cx="4720921" cy="570250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9288D5BE-86B1-2842-85A5-CD5AE5629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73" y="585059"/>
            <a:ext cx="2100315" cy="2843940"/>
          </a:xfrm>
          <a:prstGeom prst="rect">
            <a:avLst/>
          </a:prstGeom>
        </p:spPr>
      </p:pic>
      <p:pic>
        <p:nvPicPr>
          <p:cNvPr id="18" name="Picture 17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00090ACD-59B0-4940-81FC-6A62EF391A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2" y="400110"/>
            <a:ext cx="2101332" cy="28439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95918" y="4577975"/>
            <a:ext cx="5654511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3452601" y="4741948"/>
            <a:ext cx="5122140" cy="8620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35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My Journey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3500" u="sng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Applying advanced AI/NLP methods to historical digital collections</a:t>
            </a:r>
          </a:p>
        </p:txBody>
      </p:sp>
      <p:pic>
        <p:nvPicPr>
          <p:cNvPr id="10" name="Picture 9" descr="Table&#10;&#10;Description automatically generated with medium confidence">
            <a:extLst>
              <a:ext uri="{FF2B5EF4-FFF2-40B4-BE49-F238E27FC236}">
                <a16:creationId xmlns:a16="http://schemas.microsoft.com/office/drawing/2014/main" id="{21F4475A-4D47-124F-89BD-3B6248E529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r="35530" b="-2"/>
          <a:stretch/>
        </p:blipFill>
        <p:spPr>
          <a:xfrm>
            <a:off x="3174996" y="2340202"/>
            <a:ext cx="2848177" cy="2010551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72B056D-3AF4-E04D-BB43-F56C3A2C97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8" r="37516" b="-2"/>
          <a:stretch/>
        </p:blipFill>
        <p:spPr>
          <a:xfrm>
            <a:off x="3133537" y="308409"/>
            <a:ext cx="2846070" cy="2013804"/>
          </a:xfrm>
          <a:prstGeom prst="rect">
            <a:avLst/>
          </a:prstGeom>
        </p:spPr>
      </p:pic>
      <p:pic>
        <p:nvPicPr>
          <p:cNvPr id="8" name="Picture 7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6D8D0A35-00F2-8743-9E2E-BEC9BBCEC3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9" r="18577"/>
          <a:stretch/>
        </p:blipFill>
        <p:spPr>
          <a:xfrm>
            <a:off x="6064632" y="321733"/>
            <a:ext cx="2848488" cy="4111321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AD87BC4A-4D55-2B4E-A1DD-DE7AD02BDC4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59" b="-2"/>
          <a:stretch/>
        </p:blipFill>
        <p:spPr>
          <a:xfrm>
            <a:off x="221507" y="4598703"/>
            <a:ext cx="2846070" cy="201055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39950" y="5694097"/>
            <a:ext cx="41148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FE99104-5AE3-CA4B-A605-01B6AE684165}"/>
              </a:ext>
            </a:extLst>
          </p:cNvPr>
          <p:cNvSpPr txBox="1"/>
          <p:nvPr/>
        </p:nvSpPr>
        <p:spPr>
          <a:xfrm>
            <a:off x="1161913" y="2620243"/>
            <a:ext cx="1019971" cy="400110"/>
          </a:xfrm>
          <a:prstGeom prst="rect">
            <a:avLst/>
          </a:prstGeom>
          <a:solidFill>
            <a:schemeClr val="accent6">
              <a:lumMod val="60000"/>
              <a:lumOff val="40000"/>
              <a:alpha val="22000"/>
            </a:schemeClr>
          </a:solidFill>
          <a:ln w="254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680685-BCC7-4B41-BE61-C6AE314EFAF7}"/>
              </a:ext>
            </a:extLst>
          </p:cNvPr>
          <p:cNvSpPr txBox="1"/>
          <p:nvPr/>
        </p:nvSpPr>
        <p:spPr>
          <a:xfrm>
            <a:off x="3142635" y="30525"/>
            <a:ext cx="2026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 ABACUS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7332E3-AD37-3A4E-B014-9ED0EAE01B8F}"/>
              </a:ext>
            </a:extLst>
          </p:cNvPr>
          <p:cNvSpPr txBox="1"/>
          <p:nvPr/>
        </p:nvSpPr>
        <p:spPr>
          <a:xfrm>
            <a:off x="352469" y="0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Edition 1, 1771</a:t>
            </a:r>
          </a:p>
        </p:txBody>
      </p:sp>
    </p:spTree>
    <p:extLst>
      <p:ext uri="{BB962C8B-B14F-4D97-AF65-F5344CB8AC3E}">
        <p14:creationId xmlns:p14="http://schemas.microsoft.com/office/powerpoint/2010/main" val="1282208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40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Information Extraction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1B490-D10C-1540-AD9A-875E4B7650BF}"/>
              </a:ext>
            </a:extLst>
          </p:cNvPr>
          <p:cNvSpPr txBox="1"/>
          <p:nvPr/>
        </p:nvSpPr>
        <p:spPr>
          <a:xfrm>
            <a:off x="364887" y="650115"/>
            <a:ext cx="841422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Detect, Classify and Extract all the terms of the EB – different Editions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types of Terms: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Articles: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 or 2 paragraphs describing a term ~ entry in a dictionary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Several pages describing a term</a:t>
            </a:r>
          </a:p>
          <a:p>
            <a:pPr lvl="1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 Metadata from all EB editions and volumes.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have we done it ? By using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defoe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analyze METS and ALTO XML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89CB15-7FC5-E04A-AAA3-EC9939CBE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98" y="3523303"/>
            <a:ext cx="2038773" cy="2745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62327B-D78B-AD42-B88F-17BC02CB0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047" y="3523303"/>
            <a:ext cx="3807911" cy="27455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66EC75-A680-F040-863D-7EA65F27FC67}"/>
              </a:ext>
            </a:extLst>
          </p:cNvPr>
          <p:cNvSpPr txBox="1"/>
          <p:nvPr/>
        </p:nvSpPr>
        <p:spPr>
          <a:xfrm>
            <a:off x="822701" y="6236346"/>
            <a:ext cx="319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Page 36 of the First Edition </a:t>
            </a:r>
          </a:p>
          <a:p>
            <a:r>
              <a:rPr lang="en-GB" sz="1600" dirty="0">
                <a:solidFill>
                  <a:schemeClr val="tx1"/>
                </a:solidFill>
              </a:rPr>
              <a:t>of the Encyclopaedia Britannica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C0BCC-912E-E546-9D15-EA9C4C77C3AB}"/>
              </a:ext>
            </a:extLst>
          </p:cNvPr>
          <p:cNvSpPr txBox="1"/>
          <p:nvPr/>
        </p:nvSpPr>
        <p:spPr>
          <a:xfrm>
            <a:off x="4307237" y="6283161"/>
            <a:ext cx="3807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ALTO-XML of the Page 36 of the First Edition  of the Encyclopaedia Britannica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66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9CDC64D-B408-C246-B091-44355D37A632}"/>
              </a:ext>
            </a:extLst>
          </p:cNvPr>
          <p:cNvSpPr txBox="1">
            <a:spLocks/>
          </p:cNvSpPr>
          <p:nvPr/>
        </p:nvSpPr>
        <p:spPr>
          <a:xfrm>
            <a:off x="1423881" y="650115"/>
            <a:ext cx="8513128" cy="816740"/>
          </a:xfr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 err="1">
                <a:solidFill>
                  <a:srgbClr val="7030A0"/>
                </a:solidFill>
              </a:rPr>
              <a:t>defoe</a:t>
            </a:r>
            <a:r>
              <a:rPr lang="en-US" sz="2800" b="1" dirty="0">
                <a:solidFill>
                  <a:srgbClr val="7030A0"/>
                </a:solidFill>
              </a:rPr>
              <a:t>: scalable toolbox for historical research</a:t>
            </a:r>
          </a:p>
          <a:p>
            <a:endParaRPr lang="en-US" sz="2800" dirty="0">
              <a:solidFill>
                <a:srgbClr val="C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82358-34F9-3E4C-B17F-D26C01143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" b="20069"/>
          <a:stretch/>
        </p:blipFill>
        <p:spPr>
          <a:xfrm>
            <a:off x="257756" y="1057353"/>
            <a:ext cx="8702228" cy="4596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16B736-A8DB-7F41-8CD6-CEFD95277451}"/>
              </a:ext>
            </a:extLst>
          </p:cNvPr>
          <p:cNvSpPr txBox="1"/>
          <p:nvPr/>
        </p:nvSpPr>
        <p:spPr>
          <a:xfrm>
            <a:off x="2667000" y="6084664"/>
            <a:ext cx="4269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GB" u="sng" dirty="0" err="1">
                <a:solidFill>
                  <a:schemeClr val="tx1"/>
                </a:solidFill>
                <a:hlinkClick r:id="rId4"/>
              </a:rPr>
              <a:t>github.com</a:t>
            </a:r>
            <a:r>
              <a:rPr lang="en-GB" u="sng" dirty="0">
                <a:solidFill>
                  <a:schemeClr val="tx1"/>
                </a:solidFill>
                <a:hlinkClick r:id="rId4"/>
              </a:rPr>
              <a:t>/defoe-code/defoe</a:t>
            </a:r>
            <a:endParaRPr lang="en-GB" u="sng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40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Information Extraction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0079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Information Extraction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 (Terms v.1) 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Using ALTO XML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Based on Heuristics 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Different heuristics for different EB editions.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64658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A66A46-B7F7-2046-9864-B590D94F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" y="1177867"/>
            <a:ext cx="3635859" cy="4923150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CDC3469A-B59F-F348-B8FE-2DBEC28E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4" y="1177867"/>
            <a:ext cx="3906119" cy="492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81926" y="610101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01017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1 - 1771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6A379-0BA7-3446-96D1-7D6FD9D646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2108-973C-4349-A611-DC9167062B87}"/>
              </a:ext>
            </a:extLst>
          </p:cNvPr>
          <p:cNvSpPr txBox="1"/>
          <p:nvPr/>
        </p:nvSpPr>
        <p:spPr>
          <a:xfrm>
            <a:off x="681926" y="1177867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CE331-8505-B54B-9524-4B73D87595F4}"/>
              </a:ext>
            </a:extLst>
          </p:cNvPr>
          <p:cNvSpPr txBox="1"/>
          <p:nvPr/>
        </p:nvSpPr>
        <p:spPr>
          <a:xfrm>
            <a:off x="517687" y="1875295"/>
            <a:ext cx="1791559" cy="945397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0F809-72FA-BD46-AB42-A45EB0458EE0}"/>
              </a:ext>
            </a:extLst>
          </p:cNvPr>
          <p:cNvSpPr txBox="1"/>
          <p:nvPr/>
        </p:nvSpPr>
        <p:spPr>
          <a:xfrm>
            <a:off x="5123423" y="1190778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0EDD4-E67F-CD42-BCA8-308E70408900}"/>
              </a:ext>
            </a:extLst>
          </p:cNvPr>
          <p:cNvSpPr txBox="1"/>
          <p:nvPr/>
        </p:nvSpPr>
        <p:spPr>
          <a:xfrm>
            <a:off x="544057" y="2820693"/>
            <a:ext cx="1765189" cy="11310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C8C42-D651-0448-926E-CCCA2CEBA148}"/>
              </a:ext>
            </a:extLst>
          </p:cNvPr>
          <p:cNvSpPr txBox="1"/>
          <p:nvPr/>
        </p:nvSpPr>
        <p:spPr>
          <a:xfrm>
            <a:off x="544057" y="2956303"/>
            <a:ext cx="1765188" cy="360333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B9939-476C-3746-80BA-162890A08C83}"/>
              </a:ext>
            </a:extLst>
          </p:cNvPr>
          <p:cNvSpPr txBox="1"/>
          <p:nvPr/>
        </p:nvSpPr>
        <p:spPr>
          <a:xfrm>
            <a:off x="3945825" y="128948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76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pp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2431</Words>
  <Application>Microsoft Macintosh PowerPoint</Application>
  <PresentationFormat>On-screen Show (4:3)</PresentationFormat>
  <Paragraphs>355</Paragraphs>
  <Slides>45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Helvetica</vt:lpstr>
      <vt:lpstr>Lucida Grande</vt:lpstr>
      <vt:lpstr>ecpp_clarity</vt:lpstr>
      <vt:lpstr>Office Theme</vt:lpstr>
      <vt:lpstr>PowerPoint Presentation</vt:lpstr>
      <vt:lpstr>frances*: New AI-toolbox to discover automatically insights    </vt:lpstr>
      <vt:lpstr>frances: Providing Automatic ML Analysis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EB Terms</vt:lpstr>
      <vt:lpstr>PowerPoint Presentation</vt:lpstr>
      <vt:lpstr>Extract collection Metadata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Filgueira, Rosa</dc:creator>
  <cp:lastModifiedBy>Filgueira, Rosa</cp:lastModifiedBy>
  <cp:revision>2</cp:revision>
  <dcterms:created xsi:type="dcterms:W3CDTF">2021-12-07T11:36:26Z</dcterms:created>
  <dcterms:modified xsi:type="dcterms:W3CDTF">2021-12-07T11:50:22Z</dcterms:modified>
</cp:coreProperties>
</file>